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media/image3.svg" ContentType="image/svg+xml"/>
  <Override PartName="/ppt/media/image5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Assistant Bold" panose="00000800000000000000"/>
      <p:bold r:id="rId15"/>
    </p:embeddedFont>
    <p:embeddedFont>
      <p:font typeface="Calibri" panose="020F050202020403020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hyperlink" Target="https://blog.csdn.net/weixin_45829462/article/details/106548749" TargetMode="Externa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6556" r="-5099" b="-1769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602254" y="1120581"/>
            <a:ext cx="8905030" cy="8192628"/>
          </a:xfrm>
          <a:custGeom>
            <a:avLst/>
            <a:gdLst/>
            <a:ahLst/>
            <a:cxnLst/>
            <a:rect l="l" t="t" r="r" b="b"/>
            <a:pathLst>
              <a:path w="8905030" h="8192628">
                <a:moveTo>
                  <a:pt x="0" y="0"/>
                </a:moveTo>
                <a:lnTo>
                  <a:pt x="8905030" y="0"/>
                </a:lnTo>
                <a:lnTo>
                  <a:pt x="8905030" y="8192628"/>
                </a:lnTo>
                <a:lnTo>
                  <a:pt x="0" y="81926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0">
            <a:off x="1219200" y="3687687"/>
            <a:ext cx="10478584" cy="5397385"/>
            <a:chOff x="0" y="-85725"/>
            <a:chExt cx="13971446" cy="7196513"/>
          </a:xfrm>
        </p:grpSpPr>
        <p:sp>
          <p:nvSpPr>
            <p:cNvPr id="5" name="TextBox 5"/>
            <p:cNvSpPr txBox="1"/>
            <p:nvPr/>
          </p:nvSpPr>
          <p:spPr>
            <a:xfrm>
              <a:off x="0" y="-85725"/>
              <a:ext cx="13971446" cy="63889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2455"/>
                </a:lnSpc>
              </a:pPr>
              <a:r>
                <a:rPr lang="en-US" sz="9655" spc="849">
                  <a:solidFill>
                    <a:srgbClr val="FFFFFF"/>
                  </a:solidFill>
                  <a:latin typeface="字由点字典黑 65J" panose="00020600040101010101" charset="-122"/>
                  <a:ea typeface="字由点字典黑 65J" panose="00020600040101010101" charset="-122"/>
                  <a:cs typeface="字由点字典黑 65J" panose="00020600040101010101" charset="-122"/>
                  <a:sym typeface="字由点字典黑 65J" panose="00020600040101010101" charset="-122"/>
                </a:rPr>
                <a:t>Experiment report with simple CNN</a:t>
              </a:r>
              <a:endParaRPr lang="en-US" sz="9655" spc="849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6505114"/>
              <a:ext cx="13895246" cy="6056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20"/>
                </a:lnSpc>
                <a:spcBef>
                  <a:spcPct val="0"/>
                </a:spcBef>
              </a:pPr>
              <a:r>
                <a:rPr lang="en-US" sz="2800" spc="316">
                  <a:solidFill>
                    <a:srgbClr val="FFFFFF"/>
                  </a:solidFill>
                  <a:latin typeface="字由点字典黑 65J" panose="00020600040101010101" charset="-122"/>
                  <a:ea typeface="字由点字典黑 65J" panose="00020600040101010101" charset="-122"/>
                  <a:cs typeface="字由点字典黑 65J" panose="00020600040101010101" charset="-122"/>
                  <a:sym typeface="字由点字典黑 65J" panose="00020600040101010101" charset="-122"/>
                </a:rPr>
                <a:t>Lemon DC127461</a:t>
              </a:r>
              <a:endParaRPr lang="en-US" sz="2800" spc="316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endParaRPr>
            </a:p>
          </p:txBody>
        </p:sp>
      </p:grpSp>
      <p:sp>
        <p:nvSpPr>
          <p:cNvPr id="7" name="Freeform 7"/>
          <p:cNvSpPr/>
          <p:nvPr/>
        </p:nvSpPr>
        <p:spPr>
          <a:xfrm>
            <a:off x="15377831" y="1028700"/>
            <a:ext cx="1881469" cy="752587"/>
          </a:xfrm>
          <a:custGeom>
            <a:avLst/>
            <a:gdLst/>
            <a:ahLst/>
            <a:cxnLst/>
            <a:rect l="l" t="t" r="r" b="b"/>
            <a:pathLst>
              <a:path w="1881469" h="752587">
                <a:moveTo>
                  <a:pt x="0" y="0"/>
                </a:moveTo>
                <a:lnTo>
                  <a:pt x="1881469" y="0"/>
                </a:lnTo>
                <a:lnTo>
                  <a:pt x="1881469" y="752587"/>
                </a:lnTo>
                <a:lnTo>
                  <a:pt x="0" y="75258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375696" y="224040"/>
            <a:ext cx="9630568" cy="3535037"/>
            <a:chOff x="0" y="0"/>
            <a:chExt cx="12840758" cy="4713382"/>
          </a:xfrm>
        </p:grpSpPr>
        <p:sp>
          <p:nvSpPr>
            <p:cNvPr id="3" name="TextBox 3"/>
            <p:cNvSpPr txBox="1"/>
            <p:nvPr/>
          </p:nvSpPr>
          <p:spPr>
            <a:xfrm>
              <a:off x="0" y="-123825"/>
              <a:ext cx="12840758" cy="138504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8760"/>
                </a:lnSpc>
                <a:spcBef>
                  <a:spcPct val="0"/>
                </a:spcBef>
              </a:pPr>
              <a:r>
                <a:rPr lang="en-US" sz="6260" b="1" spc="1082">
                  <a:solidFill>
                    <a:srgbClr val="000000"/>
                  </a:solidFill>
                  <a:latin typeface="Assistant Bold" panose="00000800000000000000"/>
                  <a:ea typeface="Assistant Bold" panose="00000800000000000000"/>
                  <a:cs typeface="Assistant Bold" panose="00000800000000000000"/>
                  <a:sym typeface="Assistant Bold" panose="00000800000000000000"/>
                </a:rPr>
                <a:t>Brief introduction</a:t>
              </a:r>
              <a:endParaRPr lang="en-US" sz="6260" b="1" spc="1082">
                <a:solidFill>
                  <a:srgbClr val="000000"/>
                </a:solidFill>
                <a:latin typeface="Assistant Bold" panose="00000800000000000000"/>
                <a:ea typeface="Assistant Bold" panose="00000800000000000000"/>
                <a:cs typeface="Assistant Bold" panose="00000800000000000000"/>
                <a:sym typeface="Assistant Bold" panose="00000800000000000000"/>
              </a:endParaRPr>
            </a:p>
          </p:txBody>
        </p:sp>
        <p:sp>
          <p:nvSpPr>
            <p:cNvPr id="4" name="AutoShape 4"/>
            <p:cNvSpPr/>
            <p:nvPr/>
          </p:nvSpPr>
          <p:spPr>
            <a:xfrm>
              <a:off x="260876" y="4504951"/>
              <a:ext cx="6362845" cy="208432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375696" y="1789797"/>
            <a:ext cx="11179011" cy="6707407"/>
          </a:xfrm>
          <a:custGeom>
            <a:avLst/>
            <a:gdLst/>
            <a:ahLst/>
            <a:cxnLst/>
            <a:rect l="l" t="t" r="r" b="b"/>
            <a:pathLst>
              <a:path w="11179011" h="6707407">
                <a:moveTo>
                  <a:pt x="0" y="0"/>
                </a:moveTo>
                <a:lnTo>
                  <a:pt x="11179011" y="0"/>
                </a:lnTo>
                <a:lnTo>
                  <a:pt x="11179011" y="6707406"/>
                </a:lnTo>
                <a:lnTo>
                  <a:pt x="0" y="6707406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1554707" y="2745105"/>
            <a:ext cx="6491543" cy="4692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55"/>
              </a:lnSpc>
            </a:pPr>
            <a:r>
              <a:rPr lang="en-US" sz="3500" spc="367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7 layers</a:t>
            </a:r>
            <a:endParaRPr lang="en-US" sz="3500" spc="367">
              <a:solidFill>
                <a:srgbClr val="000000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  <a:p>
            <a:pPr algn="ctr">
              <a:lnSpc>
                <a:spcPts val="5355"/>
              </a:lnSpc>
            </a:pPr>
          </a:p>
          <a:p>
            <a:pPr algn="ctr">
              <a:lnSpc>
                <a:spcPts val="5355"/>
              </a:lnSpc>
            </a:pPr>
            <a:r>
              <a:rPr lang="en-US" sz="3500" spc="367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2 conv layer</a:t>
            </a:r>
            <a:endParaRPr lang="en-US" sz="3500" spc="367">
              <a:solidFill>
                <a:srgbClr val="000000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  <a:p>
            <a:pPr algn="ctr">
              <a:lnSpc>
                <a:spcPts val="5355"/>
              </a:lnSpc>
            </a:pPr>
            <a:r>
              <a:rPr lang="en-US" sz="3500" spc="367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2 pool</a:t>
            </a:r>
            <a:endParaRPr lang="en-US" sz="3500" spc="367">
              <a:solidFill>
                <a:srgbClr val="000000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  <a:p>
            <a:pPr algn="ctr">
              <a:lnSpc>
                <a:spcPts val="5355"/>
              </a:lnSpc>
            </a:pPr>
            <a:r>
              <a:rPr lang="en-US" sz="3500" spc="367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1 dropout</a:t>
            </a:r>
            <a:endParaRPr lang="en-US" sz="3500" spc="367">
              <a:solidFill>
                <a:srgbClr val="000000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  <a:p>
            <a:pPr algn="ctr">
              <a:lnSpc>
                <a:spcPts val="5355"/>
              </a:lnSpc>
            </a:pPr>
            <a:r>
              <a:rPr lang="en-US" sz="3500" spc="367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2 </a:t>
            </a:r>
            <a:r>
              <a:rPr lang="en-US" sz="3500" spc="367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  <a:hlinkClick r:id="rId2" tooltip="https://blog.csdn.net/weixin_45829462/article/details/106548749"/>
              </a:rPr>
              <a:t>Fully Connected Layer</a:t>
            </a:r>
            <a:endParaRPr lang="en-US" sz="3500" spc="367">
              <a:solidFill>
                <a:srgbClr val="000000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  <a:p>
            <a:pPr algn="ctr">
              <a:lnSpc>
                <a:spcPts val="535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565100" y="-1727654"/>
            <a:ext cx="8341900" cy="8827408"/>
          </a:xfrm>
          <a:custGeom>
            <a:avLst/>
            <a:gdLst/>
            <a:ahLst/>
            <a:cxnLst/>
            <a:rect l="l" t="t" r="r" b="b"/>
            <a:pathLst>
              <a:path w="8341900" h="8827408">
                <a:moveTo>
                  <a:pt x="0" y="0"/>
                </a:moveTo>
                <a:lnTo>
                  <a:pt x="8341900" y="0"/>
                </a:lnTo>
                <a:lnTo>
                  <a:pt x="8341900" y="8827408"/>
                </a:lnTo>
                <a:lnTo>
                  <a:pt x="0" y="8827408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66963" y="503337"/>
            <a:ext cx="10670068" cy="4508104"/>
          </a:xfrm>
          <a:custGeom>
            <a:avLst/>
            <a:gdLst/>
            <a:ahLst/>
            <a:cxnLst/>
            <a:rect l="l" t="t" r="r" b="b"/>
            <a:pathLst>
              <a:path w="10670068" h="4508104">
                <a:moveTo>
                  <a:pt x="0" y="0"/>
                </a:moveTo>
                <a:lnTo>
                  <a:pt x="10670068" y="0"/>
                </a:lnTo>
                <a:lnTo>
                  <a:pt x="10670068" y="4508104"/>
                </a:lnTo>
                <a:lnTo>
                  <a:pt x="0" y="45081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66963" y="5143500"/>
            <a:ext cx="10670068" cy="4881556"/>
          </a:xfrm>
          <a:custGeom>
            <a:avLst/>
            <a:gdLst/>
            <a:ahLst/>
            <a:cxnLst/>
            <a:rect l="l" t="t" r="r" b="b"/>
            <a:pathLst>
              <a:path w="10670068" h="4881556">
                <a:moveTo>
                  <a:pt x="0" y="0"/>
                </a:moveTo>
                <a:lnTo>
                  <a:pt x="10670068" y="0"/>
                </a:lnTo>
                <a:lnTo>
                  <a:pt x="10670068" y="4881556"/>
                </a:lnTo>
                <a:lnTo>
                  <a:pt x="0" y="48815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1637946" y="3567803"/>
            <a:ext cx="5927154" cy="2386111"/>
          </a:xfrm>
          <a:custGeom>
            <a:avLst/>
            <a:gdLst/>
            <a:ahLst/>
            <a:cxnLst/>
            <a:rect l="l" t="t" r="r" b="b"/>
            <a:pathLst>
              <a:path w="5927154" h="2386111">
                <a:moveTo>
                  <a:pt x="0" y="0"/>
                </a:moveTo>
                <a:lnTo>
                  <a:pt x="5927154" y="0"/>
                </a:lnTo>
                <a:lnTo>
                  <a:pt x="5927154" y="2386111"/>
                </a:lnTo>
                <a:lnTo>
                  <a:pt x="0" y="23861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423" t="-2084" r="-100048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2146636" y="1299410"/>
            <a:ext cx="4308858" cy="1129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0"/>
              </a:lnSpc>
              <a:spcBef>
                <a:spcPct val="0"/>
              </a:spcBef>
            </a:pPr>
            <a:r>
              <a:rPr lang="en-US" sz="6205" spc="651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First test</a:t>
            </a:r>
            <a:endParaRPr lang="en-US" sz="6205" spc="651">
              <a:solidFill>
                <a:srgbClr val="000000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18345671" cy="2692067"/>
          </a:xfrm>
          <a:prstGeom prst="rect">
            <a:avLst/>
          </a:prstGeom>
          <a:solidFill>
            <a:srgbClr val="005A76"/>
          </a:solidFill>
        </p:spPr>
      </p:sp>
      <p:sp>
        <p:nvSpPr>
          <p:cNvPr id="3" name="TextBox 3"/>
          <p:cNvSpPr txBox="1"/>
          <p:nvPr/>
        </p:nvSpPr>
        <p:spPr>
          <a:xfrm>
            <a:off x="907798" y="526517"/>
            <a:ext cx="17081090" cy="1502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65"/>
              </a:lnSpc>
              <a:spcBef>
                <a:spcPct val="0"/>
              </a:spcBef>
            </a:pPr>
            <a:r>
              <a:rPr lang="en-US" sz="8830" spc="1298">
                <a:solidFill>
                  <a:srgbClr val="FFFFFF"/>
                </a:solidFill>
                <a:latin typeface="字由点字典黑 35J" panose="00020600040101010101" charset="-122"/>
                <a:ea typeface="字由点字典黑 35J" panose="00020600040101010101" charset="-122"/>
                <a:cs typeface="字由点字典黑 35J" panose="00020600040101010101" charset="-122"/>
                <a:sym typeface="字由点字典黑 35J" panose="00020600040101010101" charset="-122"/>
              </a:rPr>
              <a:t>CHANGE LEARNING RATE</a:t>
            </a:r>
            <a:endParaRPr lang="en-US" sz="8830" spc="1298">
              <a:solidFill>
                <a:srgbClr val="FFFFFF"/>
              </a:solidFill>
              <a:latin typeface="字由点字典黑 35J" panose="00020600040101010101" charset="-122"/>
              <a:ea typeface="字由点字典黑 35J" panose="00020600040101010101" charset="-122"/>
              <a:cs typeface="字由点字典黑 35J" panose="00020600040101010101" charset="-122"/>
              <a:sym typeface="字由点字典黑 35J" panose="00020600040101010101" charset="-122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65850" y="3242793"/>
            <a:ext cx="14237886" cy="6015507"/>
          </a:xfrm>
          <a:custGeom>
            <a:avLst/>
            <a:gdLst/>
            <a:ahLst/>
            <a:cxnLst/>
            <a:rect l="l" t="t" r="r" b="b"/>
            <a:pathLst>
              <a:path w="14237886" h="6015507">
                <a:moveTo>
                  <a:pt x="0" y="0"/>
                </a:moveTo>
                <a:lnTo>
                  <a:pt x="14237886" y="0"/>
                </a:lnTo>
                <a:lnTo>
                  <a:pt x="14237886" y="6015507"/>
                </a:lnTo>
                <a:lnTo>
                  <a:pt x="0" y="601550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123000" y="4442887"/>
            <a:ext cx="4464668" cy="1052102"/>
          </a:xfrm>
          <a:custGeom>
            <a:avLst/>
            <a:gdLst/>
            <a:ahLst/>
            <a:cxnLst/>
            <a:rect l="l" t="t" r="r" b="b"/>
            <a:pathLst>
              <a:path w="4464668" h="1052102">
                <a:moveTo>
                  <a:pt x="0" y="0"/>
                </a:moveTo>
                <a:lnTo>
                  <a:pt x="4464668" y="0"/>
                </a:lnTo>
                <a:lnTo>
                  <a:pt x="4464668" y="1052103"/>
                </a:lnTo>
                <a:lnTo>
                  <a:pt x="0" y="10521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18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3542371" y="5880977"/>
            <a:ext cx="4285655" cy="634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55"/>
              </a:lnSpc>
              <a:spcBef>
                <a:spcPct val="0"/>
              </a:spcBef>
            </a:pPr>
            <a:r>
              <a:rPr lang="en-US" sz="3500" spc="367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0.001 to 0.0001</a:t>
            </a:r>
            <a:endParaRPr lang="en-US" sz="3500" spc="367">
              <a:solidFill>
                <a:srgbClr val="000000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7448990" y="-255808"/>
            <a:ext cx="10839010" cy="10542808"/>
            <a:chOff x="0" y="0"/>
            <a:chExt cx="14452014" cy="14057078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1">
              <a:alphaModFix amt="72000"/>
            </a:blip>
            <a:srcRect l="2298" r="2298"/>
            <a:stretch>
              <a:fillRect/>
            </a:stretch>
          </p:blipFill>
          <p:spPr>
            <a:xfrm>
              <a:off x="0" y="0"/>
              <a:ext cx="14452014" cy="14057078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 rot="0">
            <a:off x="809646" y="1028700"/>
            <a:ext cx="6208936" cy="5624750"/>
            <a:chOff x="0" y="0"/>
            <a:chExt cx="8278581" cy="7499666"/>
          </a:xfrm>
        </p:grpSpPr>
        <p:sp>
          <p:nvSpPr>
            <p:cNvPr id="5" name="TextBox 5"/>
            <p:cNvSpPr txBox="1"/>
            <p:nvPr/>
          </p:nvSpPr>
          <p:spPr>
            <a:xfrm>
              <a:off x="0" y="-171450"/>
              <a:ext cx="8278581" cy="65196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3195"/>
                </a:lnSpc>
                <a:spcBef>
                  <a:spcPct val="0"/>
                </a:spcBef>
              </a:pPr>
              <a:r>
                <a:rPr lang="en-US" sz="9425" spc="1385">
                  <a:solidFill>
                    <a:srgbClr val="000000"/>
                  </a:solidFill>
                  <a:latin typeface="字由点字典黑 65J" panose="00020600040101010101" charset="-122"/>
                  <a:ea typeface="字由点字典黑 65J" panose="00020600040101010101" charset="-122"/>
                  <a:cs typeface="字由点字典黑 65J" panose="00020600040101010101" charset="-122"/>
                  <a:sym typeface="字由点字典黑 65J" panose="00020600040101010101" charset="-122"/>
                </a:rPr>
                <a:t>CONFUSION MATRIX</a:t>
              </a:r>
              <a:endParaRPr lang="en-US" sz="9425" spc="1385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23834" y="6472085"/>
              <a:ext cx="8154747" cy="10275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670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97890" y="140366"/>
            <a:ext cx="16044171" cy="3848599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3" name="AutoShape 3"/>
          <p:cNvSpPr/>
          <p:nvPr/>
        </p:nvSpPr>
        <p:spPr>
          <a:xfrm>
            <a:off x="-137176" y="-100767"/>
            <a:ext cx="11859337" cy="1793709"/>
          </a:xfrm>
          <a:prstGeom prst="rect">
            <a:avLst/>
          </a:prstGeom>
          <a:solidFill>
            <a:srgbClr val="005A76"/>
          </a:solidFill>
        </p:spPr>
      </p:sp>
      <p:sp>
        <p:nvSpPr>
          <p:cNvPr id="4" name="Freeform 4"/>
          <p:cNvSpPr/>
          <p:nvPr/>
        </p:nvSpPr>
        <p:spPr>
          <a:xfrm>
            <a:off x="12412135" y="40106"/>
            <a:ext cx="4729925" cy="1652836"/>
          </a:xfrm>
          <a:custGeom>
            <a:avLst/>
            <a:gdLst/>
            <a:ahLst/>
            <a:cxnLst/>
            <a:rect l="l" t="t" r="r" b="b"/>
            <a:pathLst>
              <a:path w="4729925" h="1652836">
                <a:moveTo>
                  <a:pt x="0" y="0"/>
                </a:moveTo>
                <a:lnTo>
                  <a:pt x="4729926" y="0"/>
                </a:lnTo>
                <a:lnTo>
                  <a:pt x="4729926" y="1652836"/>
                </a:lnTo>
                <a:lnTo>
                  <a:pt x="0" y="1652836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85476" y="2064666"/>
            <a:ext cx="17083784" cy="6940287"/>
          </a:xfrm>
          <a:custGeom>
            <a:avLst/>
            <a:gdLst/>
            <a:ahLst/>
            <a:cxnLst/>
            <a:rect l="l" t="t" r="r" b="b"/>
            <a:pathLst>
              <a:path w="17083784" h="6940287">
                <a:moveTo>
                  <a:pt x="0" y="0"/>
                </a:moveTo>
                <a:lnTo>
                  <a:pt x="17083784" y="0"/>
                </a:lnTo>
                <a:lnTo>
                  <a:pt x="17083784" y="6940287"/>
                </a:lnTo>
                <a:lnTo>
                  <a:pt x="0" y="69402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91690" y="8559810"/>
            <a:ext cx="3640734" cy="4451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00"/>
              </a:lnSpc>
            </a:pPr>
          </a:p>
        </p:txBody>
      </p:sp>
      <p:sp>
        <p:nvSpPr>
          <p:cNvPr id="7" name="TextBox 7"/>
          <p:cNvSpPr txBox="1"/>
          <p:nvPr/>
        </p:nvSpPr>
        <p:spPr>
          <a:xfrm>
            <a:off x="322564" y="160319"/>
            <a:ext cx="10819720" cy="1101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180"/>
              </a:lnSpc>
              <a:spcBef>
                <a:spcPct val="0"/>
              </a:spcBef>
            </a:pPr>
            <a:r>
              <a:rPr lang="en-US" sz="6000" spc="630">
                <a:solidFill>
                  <a:srgbClr val="FFFFFF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Adding a Dropout Layer</a:t>
            </a:r>
            <a:endParaRPr lang="en-US" sz="6000" spc="630">
              <a:solidFill>
                <a:srgbClr val="FFFFFF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444637" cy="10427368"/>
          </a:xfrm>
          <a:custGeom>
            <a:avLst/>
            <a:gdLst/>
            <a:ahLst/>
            <a:cxnLst/>
            <a:rect l="l" t="t" r="r" b="b"/>
            <a:pathLst>
              <a:path w="9444637" h="10427368">
                <a:moveTo>
                  <a:pt x="0" y="0"/>
                </a:moveTo>
                <a:lnTo>
                  <a:pt x="9444637" y="0"/>
                </a:lnTo>
                <a:lnTo>
                  <a:pt x="9444637" y="10427368"/>
                </a:lnTo>
                <a:lnTo>
                  <a:pt x="0" y="10427368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32391" r="-323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373288" y="2925679"/>
            <a:ext cx="4460000" cy="1325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60"/>
              </a:lnSpc>
              <a:spcBef>
                <a:spcPct val="0"/>
              </a:spcBef>
            </a:pPr>
            <a:r>
              <a:rPr lang="en-US" sz="7230" spc="758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Rotate</a:t>
            </a:r>
            <a:endParaRPr lang="en-US" sz="7230" spc="758">
              <a:solidFill>
                <a:srgbClr val="000000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803017" y="5291789"/>
            <a:ext cx="3017495" cy="1354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380"/>
              </a:lnSpc>
              <a:spcBef>
                <a:spcPct val="0"/>
              </a:spcBef>
            </a:pPr>
            <a:r>
              <a:rPr lang="en-US" sz="7440" spc="781">
                <a:solidFill>
                  <a:srgbClr val="000000"/>
                </a:solidFill>
                <a:latin typeface="字由点字典黑 65J" panose="00020600040101010101" charset="-122"/>
                <a:ea typeface="字由点字典黑 65J" panose="00020600040101010101" charset="-122"/>
                <a:cs typeface="字由点字典黑 65J" panose="00020600040101010101" charset="-122"/>
                <a:sym typeface="字由点字典黑 65J" panose="00020600040101010101" charset="-122"/>
              </a:rPr>
              <a:t>BLUR</a:t>
            </a:r>
            <a:endParaRPr lang="en-US" sz="7440" spc="781">
              <a:solidFill>
                <a:srgbClr val="000000"/>
              </a:solidFill>
              <a:latin typeface="字由点字典黑 65J" panose="00020600040101010101" charset="-122"/>
              <a:ea typeface="字由点字典黑 65J" panose="00020600040101010101" charset="-122"/>
              <a:cs typeface="字由点字典黑 65J" panose="00020600040101010101" charset="-122"/>
              <a:sym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79638" y="1840468"/>
            <a:ext cx="15728724" cy="6606064"/>
          </a:xfrm>
          <a:custGeom>
            <a:avLst/>
            <a:gdLst/>
            <a:ahLst/>
            <a:cxnLst/>
            <a:rect l="l" t="t" r="r" b="b"/>
            <a:pathLst>
              <a:path w="15728724" h="6606064">
                <a:moveTo>
                  <a:pt x="0" y="0"/>
                </a:moveTo>
                <a:lnTo>
                  <a:pt x="15728724" y="0"/>
                </a:lnTo>
                <a:lnTo>
                  <a:pt x="15728724" y="6606064"/>
                </a:lnTo>
                <a:lnTo>
                  <a:pt x="0" y="6606064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01862" y="4164462"/>
            <a:ext cx="9284276" cy="1688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10"/>
              </a:lnSpc>
              <a:spcBef>
                <a:spcPct val="0"/>
              </a:spcBef>
            </a:pPr>
            <a:r>
              <a:rPr lang="en-US" sz="9935" spc="2135">
                <a:solidFill>
                  <a:srgbClr val="005A76"/>
                </a:solidFill>
                <a:latin typeface="字由点字典黑 35J" panose="00020600040101010101" charset="-122"/>
                <a:ea typeface="字由点字典黑 35J" panose="00020600040101010101" charset="-122"/>
                <a:cs typeface="字由点字典黑 35J" panose="00020600040101010101" charset="-122"/>
                <a:sym typeface="字由点字典黑 35J" panose="00020600040101010101" charset="-122"/>
              </a:rPr>
              <a:t>THANKS!</a:t>
            </a:r>
            <a:endParaRPr lang="en-US" sz="9935" spc="2135">
              <a:solidFill>
                <a:srgbClr val="005A76"/>
              </a:solidFill>
              <a:latin typeface="字由点字典黑 35J" panose="00020600040101010101" charset="-122"/>
              <a:ea typeface="字由点字典黑 35J" panose="00020600040101010101" charset="-122"/>
              <a:cs typeface="字由点字典黑 35J" panose="00020600040101010101" charset="-122"/>
              <a:sym typeface="字由点字典黑 35J" panose="00020600040101010101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</Words>
  <Application>WPS 演示</Application>
  <PresentationFormat>On-screen Show (4:3)</PresentationFormat>
  <Paragraphs>30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宋体</vt:lpstr>
      <vt:lpstr>Wingdings</vt:lpstr>
      <vt:lpstr>字由点字典黑 65J</vt:lpstr>
      <vt:lpstr>黑体</vt:lpstr>
      <vt:lpstr>Assistant Bold</vt:lpstr>
      <vt:lpstr>字由点字典黑 35J</vt:lpstr>
      <vt:lpstr>微软雅黑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商务科技 APP上线展示</dc:title>
  <dc:creator/>
  <cp:lastModifiedBy>xiaoqibpnm</cp:lastModifiedBy>
  <cp:revision>4</cp:revision>
  <dcterms:created xsi:type="dcterms:W3CDTF">2006-08-16T00:00:00Z</dcterms:created>
  <dcterms:modified xsi:type="dcterms:W3CDTF">2024-11-08T13:19:52Z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BA84956A72D04F9394371B7577668663</vt:lpwstr>
  </property>
  <property fmtid="{D5CDD505-2E9C-101B-9397-08002B2CF9AE}" pid="3" name="KSOProductBuildVer">
    <vt:lpwstr>2052-11.8.2.12085</vt:lpwstr>
  </property>
</Properties>
</file>

<file path=docProps/thumbnail.jpeg>
</file>